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1" r:id="rId43"/>
    <p:sldId id="298" r:id="rId44"/>
    <p:sldId id="299" r:id="rId45"/>
    <p:sldId id="300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enneth Marete" initials="KM" lastIdx="2" clrIdx="0"/>
  <p:cmAuthor id="2" name="Kenneth Marete" initials="KM [2]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6"/>
  </p:normalViewPr>
  <p:slideViewPr>
    <p:cSldViewPr snapToGrid="0" snapToObjects="1">
      <p:cViewPr>
        <p:scale>
          <a:sx n="110" d="100"/>
          <a:sy n="110" d="100"/>
        </p:scale>
        <p:origin x="6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commentAuthors" Target="commentAuthors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3-16T12:33:39.072" idx="1">
    <p:pos x="117" y="176"/>
    <p:text>We know what will run on our machines</p:text>
    <p:extLst mod="1">
      <p:ext uri="{C676402C-5697-4E1C-873F-D02D1690AC5C}">
        <p15:threadingInfo xmlns:p15="http://schemas.microsoft.com/office/powerpoint/2012/main" timeZoneBias="-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3-16T12:55:36.583" idx="1">
    <p:pos x="10" y="10"/>
    <p:text>buffer, seg faults, data races</p:text>
    <p:extLst>
      <p:ext uri="{C676402C-5697-4E1C-873F-D02D1690AC5C}">
        <p15:threadingInfo xmlns:p15="http://schemas.microsoft.com/office/powerpoint/2012/main" timeZoneBias="-180"/>
      </p:ext>
    </p:extLst>
  </p:cm>
  <p:cm authorId="1" dt="2018-04-07T10:20:46.928" idx="2">
    <p:pos x="10" y="146"/>
    <p:text>safety - knowing what going to happen at runtime</p:text>
    <p:extLst>
      <p:ext uri="{C676402C-5697-4E1C-873F-D02D1690AC5C}">
        <p15:threadingInfo xmlns:p15="http://schemas.microsoft.com/office/powerpoint/2012/main" timeZoneBias="-180">
          <p15:parentCm authorId="2" idx="1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B9913F-553C-AA47-8B0C-5CB66D2A1C14}" type="datetimeFigureOut">
              <a:rPr lang="en-US" smtClean="0"/>
              <a:t>8/25/18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17CE-712C-A042-B2FE-246A88447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7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gives</a:t>
            </a:r>
            <a:r>
              <a:rPr lang="en-US" baseline="0" dirty="0" smtClean="0"/>
              <a:t> us control, we know what will run on our machines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98CF36-5A99-AB47-B3B0-1C0EDDA28A1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44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8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55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43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32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803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208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646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51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58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08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51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D9CED-BA0E-ED42-B360-9E9709736AB9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FD343-9449-3B4B-A358-DFEE25AE54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6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omments" Target="../comments/commen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sFJHpS-O08" TargetMode="External"/><Relationship Id="rId4" Type="http://schemas.openxmlformats.org/officeDocument/2006/relationships/hyperlink" Target="https://kripken.github.io/BananaBread/cube2/bb.html" TargetMode="External"/><Relationship Id="rId5" Type="http://schemas.openxmlformats.org/officeDocument/2006/relationships/hyperlink" Target="https://www.rust-lang.org/en-US/friends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figma.com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 to Rust Programming language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</a:t>
            </a:r>
            <a:br>
              <a:rPr lang="en-US" dirty="0" smtClean="0"/>
            </a:br>
            <a:r>
              <a:rPr lang="en-US" dirty="0" smtClean="0"/>
              <a:t>Kent Marete</a:t>
            </a:r>
          </a:p>
          <a:p>
            <a:r>
              <a:rPr lang="en-US" dirty="0" smtClean="0"/>
              <a:t>Twitter: @</a:t>
            </a:r>
            <a:r>
              <a:rPr lang="en-US" dirty="0" err="1" smtClean="0"/>
              <a:t>kentccs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github</a:t>
            </a:r>
            <a:r>
              <a:rPr lang="en-US" dirty="0" smtClean="0"/>
              <a:t>: </a:t>
            </a:r>
            <a:r>
              <a:rPr lang="en-US" dirty="0" err="1" smtClean="0"/>
              <a:t>maretekent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95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programming languages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65" y="1609665"/>
            <a:ext cx="5704390" cy="3834618"/>
          </a:xfrm>
        </p:spPr>
      </p:pic>
      <p:sp>
        <p:nvSpPr>
          <p:cNvPr id="5" name="TextBox 4"/>
          <p:cNvSpPr txBox="1"/>
          <p:nvPr/>
        </p:nvSpPr>
        <p:spPr>
          <a:xfrm>
            <a:off x="7396222" y="1690688"/>
            <a:ext cx="45257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Compiled languages </a:t>
            </a:r>
            <a:r>
              <a:rPr lang="en-US" dirty="0" smtClean="0"/>
              <a:t>- </a:t>
            </a:r>
            <a:r>
              <a:rPr lang="en-US" dirty="0"/>
              <a:t>compiled code can be executed directly by the computer's </a:t>
            </a:r>
            <a:r>
              <a:rPr lang="en-US" dirty="0" smtClean="0"/>
              <a:t>CPU.</a:t>
            </a:r>
          </a:p>
          <a:p>
            <a:r>
              <a:rPr lang="en-US" dirty="0"/>
              <a:t>the original program is translated into native machine instructions, which are executed directly by the hardware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96222" y="3526974"/>
            <a:ext cx="4224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Interpreted languages </a:t>
            </a:r>
            <a:r>
              <a:rPr lang="en-US" dirty="0" smtClean="0"/>
              <a:t>-  translated </a:t>
            </a:r>
            <a:r>
              <a:rPr lang="en-US" dirty="0"/>
              <a:t>at run-time from any format to CPU machine instructions</a:t>
            </a:r>
          </a:p>
        </p:txBody>
      </p:sp>
    </p:spTree>
    <p:extLst>
      <p:ext uri="{BB962C8B-B14F-4D97-AF65-F5344CB8AC3E}">
        <p14:creationId xmlns:p14="http://schemas.microsoft.com/office/powerpoint/2010/main" val="1223498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Commands</a:t>
            </a:r>
          </a:p>
          <a:p>
            <a:r>
              <a:rPr lang="en-US" dirty="0" smtClean="0"/>
              <a:t>Syntax </a:t>
            </a:r>
          </a:p>
          <a:p>
            <a:r>
              <a:rPr lang="en-US" dirty="0" smtClean="0"/>
              <a:t>logic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05737" y="1498532"/>
            <a:ext cx="5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HLL are portable and can run on multiple computers unlike low level languages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54736" y="2504118"/>
            <a:ext cx="590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Compiler -  translates comp. program in HLL to machine 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8079"/>
            <a:ext cx="8572500" cy="2844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54736" y="3061748"/>
            <a:ext cx="5706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Interpreter - translates comp. program in HLL to machine code line by line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684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Movie translation scenario </a:t>
            </a:r>
            <a:r>
              <a:rPr lang="en-US" dirty="0"/>
              <a:t>-</a:t>
            </a:r>
            <a:r>
              <a:rPr lang="en-US" dirty="0" smtClean="0"/>
              <a:t> subtitles   --- compiler</a:t>
            </a:r>
          </a:p>
          <a:p>
            <a:r>
              <a:rPr lang="en-US" dirty="0" smtClean="0"/>
              <a:t>Summit meetings interpretation of foreign </a:t>
            </a:r>
            <a:r>
              <a:rPr lang="en-US" dirty="0" err="1" smtClean="0"/>
              <a:t>lang</a:t>
            </a:r>
            <a:r>
              <a:rPr lang="en-US" dirty="0" smtClean="0"/>
              <a:t>  --- interpreter</a:t>
            </a:r>
          </a:p>
          <a:p>
            <a:r>
              <a:rPr lang="en-US" dirty="0" smtClean="0"/>
              <a:t>Compiled </a:t>
            </a:r>
            <a:r>
              <a:rPr lang="en-US" dirty="0" err="1" smtClean="0"/>
              <a:t>lang</a:t>
            </a:r>
            <a:r>
              <a:rPr lang="en-US" dirty="0" smtClean="0"/>
              <a:t>: C, C++, Rust, </a:t>
            </a:r>
            <a:r>
              <a:rPr lang="en-US" dirty="0" err="1" smtClean="0"/>
              <a:t>Fotran</a:t>
            </a:r>
            <a:r>
              <a:rPr lang="en-US" dirty="0" smtClean="0"/>
              <a:t>, COBOL</a:t>
            </a:r>
          </a:p>
          <a:p>
            <a:r>
              <a:rPr lang="en-US" dirty="0" smtClean="0"/>
              <a:t>Interpreted </a:t>
            </a:r>
            <a:r>
              <a:rPr lang="en-US" dirty="0" err="1" smtClean="0"/>
              <a:t>lang</a:t>
            </a:r>
            <a:r>
              <a:rPr lang="en-US" dirty="0" smtClean="0"/>
              <a:t>:  Python, </a:t>
            </a:r>
            <a:r>
              <a:rPr lang="en-US" dirty="0"/>
              <a:t>P</a:t>
            </a:r>
            <a:r>
              <a:rPr lang="en-US" dirty="0" smtClean="0"/>
              <a:t>erl, Ruby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4352081"/>
            <a:ext cx="57376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Systems programming is making of systems program. </a:t>
            </a:r>
          </a:p>
          <a:p>
            <a:endParaRPr lang="en-US" dirty="0"/>
          </a:p>
          <a:p>
            <a:r>
              <a:rPr lang="en-US" dirty="0" smtClean="0"/>
              <a:t>Systems program are used to develop application programs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401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What is Rust?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94765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Rust</a:t>
            </a:r>
            <a:r>
              <a:rPr lang="en-US" dirty="0"/>
              <a:t> is a systems programming language that runs blazingly fast, prevents </a:t>
            </a:r>
            <a:r>
              <a:rPr lang="en-US" dirty="0" err="1"/>
              <a:t>segfaults</a:t>
            </a:r>
            <a:r>
              <a:rPr lang="en-US" dirty="0"/>
              <a:t>, and guarantees thread safety. </a:t>
            </a:r>
            <a:r>
              <a:rPr lang="en-US" b="1" dirty="0" smtClean="0"/>
              <a:t>(safety</a:t>
            </a:r>
            <a:r>
              <a:rPr lang="en-US" b="1" dirty="0"/>
              <a:t>, concurrency, and </a:t>
            </a:r>
            <a:r>
              <a:rPr lang="en-US" b="1" dirty="0" smtClean="0"/>
              <a:t>speed)</a:t>
            </a:r>
          </a:p>
          <a:p>
            <a:r>
              <a:rPr lang="en-US" dirty="0" smtClean="0"/>
              <a:t> It’s a programming language founded by </a:t>
            </a:r>
            <a:r>
              <a:rPr lang="en-US" dirty="0"/>
              <a:t>M</a:t>
            </a:r>
            <a:r>
              <a:rPr lang="en-US" dirty="0" smtClean="0"/>
              <a:t>ozilla research.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1850" y="3757613"/>
            <a:ext cx="595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96000" y="3942994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215438" y="4543425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210550" y="4817746"/>
            <a:ext cx="85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00975" y="5586413"/>
            <a:ext cx="847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Haskell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67675" y="4819888"/>
            <a:ext cx="66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450218" y="577107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043113" y="4814888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457575" y="5886450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918133" y="3647241"/>
            <a:ext cx="109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Javascript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648100" y="375725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34327" y="5586413"/>
            <a:ext cx="65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Ruby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3120" y="566928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C#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26634" y="4203026"/>
            <a:ext cx="41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5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dirty="0" smtClean="0"/>
              <a:t>What Rust has to offer</a:t>
            </a:r>
            <a:endParaRPr lang="en-US" b="1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31838"/>
          </a:xfrm>
        </p:spPr>
        <p:txBody>
          <a:bodyPr/>
          <a:lstStyle/>
          <a:p>
            <a:r>
              <a:rPr lang="en-US" dirty="0" smtClean="0"/>
              <a:t>We can organize these languages in a linear spectrum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0800000">
            <a:off x="1373981" y="4029076"/>
            <a:ext cx="9444037" cy="369332"/>
          </a:xfrm>
          <a:prstGeom prst="rect">
            <a:avLst/>
          </a:prstGeom>
          <a:gradFill flip="none" rotWithShape="1">
            <a:gsLst>
              <a:gs pos="29000">
                <a:schemeClr val="accent1">
                  <a:lumMod val="50000"/>
                </a:schemeClr>
              </a:gs>
              <a:gs pos="65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7400000" scaled="0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3981" y="4600575"/>
            <a:ext cx="877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Control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172700" y="4600575"/>
            <a:ext cx="760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Safety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14463" y="362902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57388" y="362902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C++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157537" y="357401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95999" y="3574019"/>
            <a:ext cx="576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Java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686925" y="3200400"/>
            <a:ext cx="85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784579" y="3600451"/>
            <a:ext cx="656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Ruby</a:t>
            </a:r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44100" y="2757488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446910" y="2956441"/>
            <a:ext cx="794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Haskel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058275" y="3471863"/>
            <a:ext cx="66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72050" y="5414964"/>
            <a:ext cx="1443038" cy="3693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RUST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4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Rust has built? / who is using Rust?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Wasm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editors, browser game engines, </a:t>
            </a:r>
            <a:r>
              <a:rPr lang="en-US" dirty="0" smtClean="0">
                <a:hlinkClick r:id="rId2"/>
              </a:rPr>
              <a:t>https://</a:t>
            </a:r>
            <a:r>
              <a:rPr lang="en-US" dirty="0" err="1" smtClean="0">
                <a:hlinkClick r:id="rId2"/>
              </a:rPr>
              <a:t>www.figma.com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	</a:t>
            </a:r>
            <a:r>
              <a:rPr lang="en-US" dirty="0" smtClean="0">
                <a:hlinkClick r:id="rId3"/>
              </a:rPr>
              <a:t>https://</a:t>
            </a:r>
            <a:r>
              <a:rPr lang="en-US" dirty="0" err="1" smtClean="0">
                <a:hlinkClick r:id="rId3"/>
              </a:rPr>
              <a:t>www.youtube.com</a:t>
            </a:r>
            <a:r>
              <a:rPr lang="en-US" dirty="0" smtClean="0">
                <a:hlinkClick r:id="rId3"/>
              </a:rPr>
              <a:t>/</a:t>
            </a:r>
            <a:r>
              <a:rPr lang="en-US" dirty="0" err="1" smtClean="0">
                <a:hlinkClick r:id="rId3"/>
              </a:rPr>
              <a:t>watch?v</a:t>
            </a:r>
            <a:r>
              <a:rPr lang="en-US" dirty="0" smtClean="0">
                <a:hlinkClick r:id="rId3"/>
              </a:rPr>
              <a:t>=ysFJHpS-O08</a:t>
            </a:r>
            <a:endParaRPr lang="en-US" dirty="0" smtClean="0"/>
          </a:p>
          <a:p>
            <a:r>
              <a:rPr lang="en-US" dirty="0" smtClean="0"/>
              <a:t>Games - https://</a:t>
            </a:r>
            <a:r>
              <a:rPr lang="en-US" dirty="0" err="1" smtClean="0"/>
              <a:t>www.amethyst.rs</a:t>
            </a:r>
            <a:r>
              <a:rPr lang="en-US" dirty="0" smtClean="0"/>
              <a:t>/</a:t>
            </a:r>
            <a:br>
              <a:rPr lang="en-US" dirty="0" smtClean="0"/>
            </a:br>
            <a:r>
              <a:rPr lang="en-US" dirty="0" smtClean="0"/>
              <a:t>             -</a:t>
            </a:r>
            <a:r>
              <a:rPr lang="en-US" dirty="0" smtClean="0">
                <a:hlinkClick r:id="rId4"/>
              </a:rPr>
              <a:t>https://</a:t>
            </a:r>
            <a:r>
              <a:rPr lang="en-US" dirty="0" err="1" smtClean="0">
                <a:hlinkClick r:id="rId4"/>
              </a:rPr>
              <a:t>kripken.github.io</a:t>
            </a:r>
            <a:r>
              <a:rPr lang="en-US" dirty="0" smtClean="0">
                <a:hlinkClick r:id="rId4"/>
              </a:rPr>
              <a:t>/</a:t>
            </a:r>
            <a:r>
              <a:rPr lang="en-US" dirty="0" err="1" smtClean="0">
                <a:hlinkClick r:id="rId4"/>
              </a:rPr>
              <a:t>BananaBread</a:t>
            </a:r>
            <a:r>
              <a:rPr lang="en-US" dirty="0" smtClean="0">
                <a:hlinkClick r:id="rId4"/>
              </a:rPr>
              <a:t>/cube2/</a:t>
            </a:r>
            <a:r>
              <a:rPr lang="en-US" dirty="0" err="1" smtClean="0">
                <a:hlinkClick r:id="rId4"/>
              </a:rPr>
              <a:t>bb.html</a:t>
            </a:r>
            <a:endParaRPr lang="en-US" dirty="0" smtClean="0"/>
          </a:p>
          <a:p>
            <a:r>
              <a:rPr lang="en-US" dirty="0" smtClean="0"/>
              <a:t>Block chain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etherium</a:t>
            </a:r>
            <a:r>
              <a:rPr lang="en-US" dirty="0" smtClean="0"/>
              <a:t>, </a:t>
            </a:r>
            <a:r>
              <a:rPr lang="en-US" dirty="0" err="1" smtClean="0"/>
              <a:t>exonum</a:t>
            </a:r>
            <a:r>
              <a:rPr lang="en-US" dirty="0" smtClean="0"/>
              <a:t>, </a:t>
            </a:r>
            <a:r>
              <a:rPr lang="en-US" dirty="0" err="1" smtClean="0"/>
              <a:t>crytape</a:t>
            </a:r>
            <a:endParaRPr lang="en-US" dirty="0" smtClean="0"/>
          </a:p>
          <a:p>
            <a:r>
              <a:rPr lang="en-US" dirty="0" smtClean="0"/>
              <a:t>Friends of Rust - </a:t>
            </a:r>
            <a:r>
              <a:rPr lang="en-US" dirty="0" smtClean="0">
                <a:hlinkClick r:id="rId5"/>
              </a:rPr>
              <a:t>https://www.rust-lang.org/en-US/friends.html</a:t>
            </a:r>
            <a:endParaRPr lang="en-US" dirty="0" smtClean="0"/>
          </a:p>
          <a:p>
            <a:r>
              <a:rPr lang="en-US" dirty="0" err="1" smtClean="0"/>
              <a:t>Jumo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cloud </a:t>
            </a:r>
            <a:r>
              <a:rPr lang="en-US" dirty="0" err="1" smtClean="0"/>
              <a:t>env</a:t>
            </a:r>
            <a:r>
              <a:rPr lang="en-US" dirty="0" smtClean="0"/>
              <a:t>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85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Rust, Cargo, Setup</a:t>
            </a:r>
          </a:p>
          <a:p>
            <a:r>
              <a:rPr lang="en-US" dirty="0"/>
              <a:t>Syntax + Concepts mostly the same as other languages</a:t>
            </a:r>
          </a:p>
          <a:p>
            <a:r>
              <a:rPr lang="en-US" dirty="0"/>
              <a:t>Syntax + Concepts particular to Rust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87868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Cargo?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Package </a:t>
            </a:r>
            <a:r>
              <a:rPr lang="en-US" dirty="0"/>
              <a:t>manager</a:t>
            </a:r>
          </a:p>
          <a:p>
            <a:r>
              <a:rPr lang="en-US" dirty="0"/>
              <a:t>Build tool</a:t>
            </a:r>
          </a:p>
          <a:p>
            <a:r>
              <a:rPr lang="en-US" dirty="0"/>
              <a:t>Test runner</a:t>
            </a:r>
          </a:p>
          <a:p>
            <a:r>
              <a:rPr lang="en-US" dirty="0"/>
              <a:t>Documentation generator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37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We're going to be making a </a:t>
            </a:r>
            <a:r>
              <a:rPr lang="en-US" i="1" dirty="0"/>
              <a:t>binary</a:t>
            </a:r>
            <a:r>
              <a:rPr lang="en-US" dirty="0"/>
              <a:t> project; the other option is a </a:t>
            </a:r>
            <a:r>
              <a:rPr lang="en-US" i="1" dirty="0"/>
              <a:t>library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cargo </a:t>
            </a:r>
            <a:r>
              <a:rPr lang="en-US" dirty="0"/>
              <a:t>new will create a skeleton project setup for you.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cd to a directory where you like to store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cargo new </a:t>
            </a:r>
            <a:r>
              <a:rPr lang="en-US" dirty="0" err="1"/>
              <a:t>rustbridge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cd </a:t>
            </a:r>
            <a:r>
              <a:rPr lang="en-US" dirty="0" err="1" smtClean="0"/>
              <a:t>rustbridge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use version control, now would be a good time to commit.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7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Files created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Cargo.toml</a:t>
            </a:r>
            <a:r>
              <a:rPr lang="en-US" dirty="0"/>
              <a:t>: metadata about your project and its dependencies</a:t>
            </a:r>
          </a:p>
          <a:p>
            <a:r>
              <a:rPr lang="en-US" dirty="0"/>
              <a:t>.</a:t>
            </a:r>
            <a:r>
              <a:rPr lang="en-US" dirty="0" err="1"/>
              <a:t>gitignore</a:t>
            </a:r>
            <a:r>
              <a:rPr lang="en-US" dirty="0"/>
              <a:t>: ignores compiled files built by Rust</a:t>
            </a:r>
          </a:p>
          <a:p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main.rs</a:t>
            </a:r>
            <a:r>
              <a:rPr lang="en-US" dirty="0"/>
              <a:t>: where your Rust code goes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309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172200" cy="4351338"/>
          </a:xfrm>
        </p:spPr>
        <p:txBody>
          <a:bodyPr/>
          <a:lstStyle/>
          <a:p>
            <a:r>
              <a:rPr lang="en-US" dirty="0" smtClean="0"/>
              <a:t>First "computer” word use was recorded in 1613 - referring to a person calculations, or computations.</a:t>
            </a:r>
          </a:p>
          <a:p>
            <a:r>
              <a:rPr lang="en-US" dirty="0" smtClean="0"/>
              <a:t>Tools </a:t>
            </a:r>
            <a:r>
              <a:rPr lang="mr-IN" dirty="0" smtClean="0"/>
              <a:t>–</a:t>
            </a:r>
            <a:r>
              <a:rPr lang="en-US" dirty="0" smtClean="0"/>
              <a:t>Abacus, Napier bones, slide rule, </a:t>
            </a:r>
            <a:r>
              <a:rPr lang="en-US" dirty="0" err="1" smtClean="0"/>
              <a:t>pascaline</a:t>
            </a:r>
            <a:r>
              <a:rPr lang="en-US" dirty="0" smtClean="0"/>
              <a:t>, stepped reckoner etc.</a:t>
            </a:r>
          </a:p>
          <a:p>
            <a:r>
              <a:rPr lang="en-US" dirty="0" smtClean="0"/>
              <a:t>Difference Engine and Analytical Engine - first mechanical computer</a:t>
            </a:r>
          </a:p>
          <a:p>
            <a:r>
              <a:rPr lang="en-US" dirty="0" smtClean="0"/>
              <a:t>Invented by Charles Babbage in 1822 and 1834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0" y="1327150"/>
            <a:ext cx="3236976" cy="3837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99540" y="5164582"/>
            <a:ext cx="17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Charles Babbage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12154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Cargo.toml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[package]</a:t>
            </a:r>
          </a:p>
          <a:p>
            <a:pPr marL="0" indent="0">
              <a:buNone/>
            </a:pPr>
            <a:r>
              <a:rPr lang="en-US" dirty="0"/>
              <a:t>name = "</a:t>
            </a:r>
            <a:r>
              <a:rPr lang="en-US" dirty="0" err="1"/>
              <a:t>rustbridge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version = "0.1.0"</a:t>
            </a:r>
          </a:p>
          <a:p>
            <a:pPr marL="0" indent="0">
              <a:buNone/>
            </a:pPr>
            <a:r>
              <a:rPr lang="en-US" dirty="0"/>
              <a:t>authors = </a:t>
            </a:r>
            <a:r>
              <a:rPr lang="en-US" dirty="0" smtClean="0"/>
              <a:t>[”Kent Marete &lt;</a:t>
            </a:r>
            <a:r>
              <a:rPr lang="en-US" dirty="0" err="1" smtClean="0"/>
              <a:t>maretekent@gmail.com</a:t>
            </a:r>
            <a:r>
              <a:rPr lang="en-US" dirty="0"/>
              <a:t>&gt;"]</a:t>
            </a:r>
          </a:p>
          <a:p>
            <a:pPr marL="0" indent="0">
              <a:buNone/>
            </a:pPr>
            <a:r>
              <a:rPr lang="en-US" b="1" dirty="0"/>
              <a:t>[dependencies]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797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src</a:t>
            </a:r>
            <a:r>
              <a:rPr lang="en-US" dirty="0"/>
              <a:t>/</a:t>
            </a:r>
            <a:r>
              <a:rPr lang="en-US" dirty="0" err="1"/>
              <a:t>main.rs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fn</a:t>
            </a:r>
            <a:r>
              <a:rPr lang="en-US" dirty="0"/>
              <a:t> </a:t>
            </a:r>
            <a:r>
              <a:rPr lang="en-US" b="1" dirty="0"/>
              <a:t>main</a:t>
            </a:r>
            <a:r>
              <a:rPr lang="en-US" dirty="0"/>
              <a:t>() 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err="1" smtClean="0"/>
              <a:t>println</a:t>
            </a:r>
            <a:r>
              <a:rPr lang="en-US" dirty="0"/>
              <a:t>!("Hello, world!");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6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it!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cargo </a:t>
            </a:r>
            <a:r>
              <a:rPr lang="en-US" dirty="0"/>
              <a:t>run</a:t>
            </a:r>
          </a:p>
          <a:p>
            <a:r>
              <a:rPr lang="en-US" dirty="0"/>
              <a:t>Should print "Hello, world!"</a:t>
            </a:r>
          </a:p>
          <a:p>
            <a:r>
              <a:rPr lang="en-US" dirty="0"/>
              <a:t>Now you have more files:</a:t>
            </a:r>
          </a:p>
          <a:p>
            <a:pPr lvl="1"/>
            <a:r>
              <a:rPr lang="en-US" dirty="0"/>
              <a:t>target directory: all the built stuff</a:t>
            </a:r>
          </a:p>
          <a:p>
            <a:pPr lvl="1"/>
            <a:r>
              <a:rPr lang="en-US" dirty="0" err="1"/>
              <a:t>Cargo.lock</a:t>
            </a:r>
            <a:r>
              <a:rPr lang="en-US" dirty="0"/>
              <a:t>: locks your dependencies (we don't have any yet)</a:t>
            </a:r>
          </a:p>
          <a:p>
            <a:r>
              <a:rPr lang="en-US" dirty="0"/>
              <a:t>Try printing out something else!</a:t>
            </a:r>
          </a:p>
          <a:p>
            <a:r>
              <a:rPr lang="en-US" dirty="0"/>
              <a:t>Try printing out two things!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893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671" y="2309672"/>
            <a:ext cx="10515600" cy="1325563"/>
          </a:xfrm>
        </p:spPr>
        <p:txBody>
          <a:bodyPr>
            <a:noAutofit/>
          </a:bodyPr>
          <a:lstStyle/>
          <a:p>
            <a:r>
              <a:rPr lang="en-US" sz="4800" dirty="0"/>
              <a:t>Syntax + Concepts mostly the same as other languages</a:t>
            </a:r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7000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Double slash at the beginning of a line (//)</a:t>
            </a:r>
          </a:p>
          <a:p>
            <a:r>
              <a:rPr lang="en-US" dirty="0"/>
              <a:t>Try commenting out one of your lines printing!</a:t>
            </a:r>
          </a:p>
          <a:p>
            <a:r>
              <a:rPr lang="en-US" dirty="0"/>
              <a:t>There are other kinds of comments but this is the most common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99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43" y="532435"/>
            <a:ext cx="10872514" cy="5703865"/>
          </a:xfrm>
        </p:spPr>
      </p:pic>
    </p:spTree>
    <p:extLst>
      <p:ext uri="{BB962C8B-B14F-4D97-AF65-F5344CB8AC3E}">
        <p14:creationId xmlns:p14="http://schemas.microsoft.com/office/powerpoint/2010/main" val="212012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194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83848"/>
            <a:ext cx="10515600" cy="51931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 a:u8 = 123; // unsigned, </a:t>
            </a:r>
            <a:r>
              <a:rPr lang="en-US" dirty="0" smtClean="0"/>
              <a:t>immutable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mut</a:t>
            </a:r>
            <a:r>
              <a:rPr lang="en-US" dirty="0"/>
              <a:t> b:i8 = 0; // </a:t>
            </a:r>
            <a:r>
              <a:rPr lang="en-US" dirty="0" smtClean="0"/>
              <a:t>mutable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mut</a:t>
            </a:r>
            <a:r>
              <a:rPr lang="en-US" dirty="0"/>
              <a:t> c = 123456789; // it's an i32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r>
              <a:rPr lang="en-US" dirty="0"/>
              <a:t>let </a:t>
            </a:r>
            <a:r>
              <a:rPr lang="en-US" dirty="0" err="1"/>
              <a:t>d:char</a:t>
            </a:r>
            <a:r>
              <a:rPr lang="en-US" dirty="0"/>
              <a:t> = 'x'; // no type deco, single 32-bit </a:t>
            </a:r>
            <a:r>
              <a:rPr lang="en-US" dirty="0" err="1"/>
              <a:t>unicode</a:t>
            </a:r>
            <a:r>
              <a:rPr lang="en-US" dirty="0"/>
              <a:t> </a:t>
            </a:r>
            <a:r>
              <a:rPr lang="en-US" dirty="0" smtClean="0"/>
              <a:t>character</a:t>
            </a:r>
          </a:p>
          <a:p>
            <a:endParaRPr lang="en-US" dirty="0"/>
          </a:p>
          <a:p>
            <a:r>
              <a:rPr lang="en-US" dirty="0"/>
              <a:t>let f:f64 = 2.5; // default float </a:t>
            </a:r>
            <a:r>
              <a:rPr lang="en-US" dirty="0" smtClean="0"/>
              <a:t>type</a:t>
            </a:r>
          </a:p>
          <a:p>
            <a:endParaRPr lang="en-US" dirty="0" smtClean="0"/>
          </a:p>
          <a:p>
            <a:r>
              <a:rPr lang="en-US" dirty="0"/>
              <a:t>let g = false; // true, g is of type </a:t>
            </a:r>
            <a:r>
              <a:rPr lang="en-US" dirty="0" err="1" smtClean="0"/>
              <a:t>boolean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let name = "</a:t>
            </a:r>
            <a:r>
              <a:rPr lang="en-US" dirty="0" err="1"/>
              <a:t>ashley</a:t>
            </a:r>
            <a:r>
              <a:rPr lang="en-US" dirty="0"/>
              <a:t>";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629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Mutability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let</a:t>
            </a:r>
            <a:r>
              <a:rPr lang="en-US" dirty="0"/>
              <a:t> </a:t>
            </a:r>
            <a:r>
              <a:rPr lang="en-US" dirty="0" err="1"/>
              <a:t>mut</a:t>
            </a:r>
            <a:r>
              <a:rPr lang="en-US" dirty="0"/>
              <a:t> apples = 100;</a:t>
            </a:r>
          </a:p>
          <a:p>
            <a:r>
              <a:rPr lang="en-US" dirty="0"/>
              <a:t>apples += 50;</a:t>
            </a:r>
          </a:p>
          <a:p>
            <a:r>
              <a:rPr lang="en-US" dirty="0" err="1"/>
              <a:t>println</a:t>
            </a:r>
            <a:r>
              <a:rPr lang="en-US" dirty="0"/>
              <a:t>!("I have {} apples", apples);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1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inference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value has a type that the compiler has to know about.</a:t>
            </a:r>
          </a:p>
          <a:p>
            <a:r>
              <a:rPr lang="en-US" dirty="0"/>
              <a:t>Most of the time, the compiler can figure it out.</a:t>
            </a:r>
          </a:p>
          <a:p>
            <a:r>
              <a:rPr lang="en-US" dirty="0"/>
              <a:t>Sometimes it can't, and you'll get an error and need to add an annotation.</a:t>
            </a:r>
          </a:p>
          <a:p>
            <a:r>
              <a:rPr lang="en-US" dirty="0"/>
              <a:t>We could have written let age: i32 = 30;</a:t>
            </a:r>
          </a:p>
          <a:p>
            <a:r>
              <a:rPr lang="en-US" dirty="0"/>
              <a:t>A place we </a:t>
            </a:r>
            <a:r>
              <a:rPr lang="en-US" b="1" dirty="0"/>
              <a:t>must</a:t>
            </a:r>
            <a:r>
              <a:rPr lang="en-US" dirty="0"/>
              <a:t> specify types is function definitions.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4750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" y="1319514"/>
            <a:ext cx="11025529" cy="335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1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computers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1840, Augusta Ada Byron suggests to Babbage that he use the binary system.</a:t>
            </a:r>
          </a:p>
          <a:p>
            <a:r>
              <a:rPr lang="en-US" dirty="0" smtClean="0"/>
              <a:t>She writes programs for the Analytical Engine.</a:t>
            </a:r>
          </a:p>
          <a:p>
            <a:r>
              <a:rPr lang="en-US" dirty="0" smtClean="0"/>
              <a:t>She was the first programmer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925" y="2526925"/>
            <a:ext cx="2701925" cy="37849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13832" y="6405726"/>
            <a:ext cx="139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Ada </a:t>
            </a:r>
            <a:r>
              <a:rPr lang="en-US" b="1" dirty="0" err="1" smtClean="0"/>
              <a:t>lovelace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148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</a:t>
            </a:r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b="1" dirty="0" smtClean="0"/>
              <a:t>if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75" y="1690688"/>
            <a:ext cx="11012324" cy="3809669"/>
          </a:xfrm>
        </p:spPr>
      </p:pic>
    </p:spTree>
    <p:extLst>
      <p:ext uri="{BB962C8B-B14F-4D97-AF65-F5344CB8AC3E}">
        <p14:creationId xmlns:p14="http://schemas.microsoft.com/office/powerpoint/2010/main" val="120674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Conditionals   </a:t>
            </a:r>
            <a:r>
              <a:rPr lang="en-US" b="1" dirty="0" smtClean="0"/>
              <a:t>match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91" y="1956122"/>
            <a:ext cx="11805496" cy="3708314"/>
          </a:xfrm>
        </p:spPr>
      </p:pic>
    </p:spTree>
    <p:extLst>
      <p:ext uri="{BB962C8B-B14F-4D97-AF65-F5344CB8AC3E}">
        <p14:creationId xmlns:p14="http://schemas.microsoft.com/office/powerpoint/2010/main" val="1380062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72" y="1690688"/>
            <a:ext cx="10933928" cy="1621330"/>
          </a:xfrm>
        </p:spPr>
      </p:pic>
    </p:spTree>
    <p:extLst>
      <p:ext uri="{BB962C8B-B14F-4D97-AF65-F5344CB8AC3E}">
        <p14:creationId xmlns:p14="http://schemas.microsoft.com/office/powerpoint/2010/main" val="524411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Quick but Useful Tangent #1: </a:t>
            </a:r>
            <a:r>
              <a:rPr lang="en-US" b="1" dirty="0" err="1"/>
              <a:t>println</a:t>
            </a:r>
            <a:r>
              <a:rPr lang="en-US" b="1" dirty="0"/>
              <a:t>! </a:t>
            </a:r>
            <a:r>
              <a:rPr lang="en-US" dirty="0"/>
              <a:t>formatting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{} is called Display formatting; only on primitive types by default</a:t>
            </a:r>
          </a:p>
          <a:p>
            <a:r>
              <a:rPr lang="en-US" dirty="0"/>
              <a:t>{:?} is called Debug formatting; more types have this by default</a:t>
            </a:r>
          </a:p>
          <a:p>
            <a:r>
              <a:rPr lang="en-US" dirty="0"/>
              <a:t>Display is for end users, Debug is for... debugging</a:t>
            </a:r>
          </a:p>
          <a:p>
            <a:r>
              <a:rPr lang="en-US" dirty="0"/>
              <a:t>Rust doesn't want to make assumptions</a:t>
            </a:r>
          </a:p>
          <a:p>
            <a:r>
              <a:rPr lang="en-US" dirty="0"/>
              <a:t>My favorite: {:#?} = pretty debug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210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but Useful Tangent #2: panic!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9" y="2384115"/>
            <a:ext cx="7551305" cy="1748048"/>
          </a:xfrm>
        </p:spPr>
      </p:pic>
      <p:sp>
        <p:nvSpPr>
          <p:cNvPr id="5" name="TextBox 4"/>
          <p:cNvSpPr txBox="1"/>
          <p:nvPr/>
        </p:nvSpPr>
        <p:spPr>
          <a:xfrm>
            <a:off x="1083409" y="1864842"/>
            <a:ext cx="4076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Panic stops your program with a message.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83409" y="4548850"/>
            <a:ext cx="883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happens in the last example if we try to access an element out of bounds of the array?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9" y="4918182"/>
            <a:ext cx="83566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176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83793"/>
          </a:xfrm>
        </p:spPr>
        <p:txBody>
          <a:bodyPr/>
          <a:lstStyle/>
          <a:p>
            <a:r>
              <a:rPr lang="en-US" dirty="0" smtClean="0"/>
              <a:t>Vectors are dynamic arrays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144355"/>
            <a:ext cx="8735740" cy="184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27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(and ranges)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4989"/>
            <a:ext cx="8132555" cy="5130606"/>
          </a:xfrm>
        </p:spPr>
      </p:pic>
    </p:spTree>
    <p:extLst>
      <p:ext uri="{BB962C8B-B14F-4D97-AF65-F5344CB8AC3E}">
        <p14:creationId xmlns:p14="http://schemas.microsoft.com/office/powerpoint/2010/main" val="21122737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Iterators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93966"/>
            <a:ext cx="8693196" cy="5281564"/>
          </a:xfrm>
        </p:spPr>
      </p:pic>
    </p:spTree>
    <p:extLst>
      <p:ext uri="{BB962C8B-B14F-4D97-AF65-F5344CB8AC3E}">
        <p14:creationId xmlns:p14="http://schemas.microsoft.com/office/powerpoint/2010/main" val="933319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Enums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55733"/>
            <a:ext cx="8583592" cy="5536276"/>
          </a:xfrm>
        </p:spPr>
      </p:pic>
    </p:spTree>
    <p:extLst>
      <p:ext uri="{BB962C8B-B14F-4D97-AF65-F5344CB8AC3E}">
        <p14:creationId xmlns:p14="http://schemas.microsoft.com/office/powerpoint/2010/main" val="1202223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99030" y="1513109"/>
            <a:ext cx="2634205" cy="651357"/>
          </a:xfrm>
        </p:spPr>
        <p:txBody>
          <a:bodyPr/>
          <a:lstStyle/>
          <a:p>
            <a:r>
              <a:rPr lang="en-US" dirty="0" smtClean="0"/>
              <a:t>While loop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359" y="365125"/>
            <a:ext cx="4572000" cy="3276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9" y="2469587"/>
            <a:ext cx="4572000" cy="2832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92861" y="4409954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4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79640"/>
            <a:ext cx="8291286" cy="1325563"/>
          </a:xfrm>
        </p:spPr>
        <p:txBody>
          <a:bodyPr/>
          <a:lstStyle/>
          <a:p>
            <a:r>
              <a:rPr lang="en-US" dirty="0" smtClean="0"/>
              <a:t>First Programmers early 1930’s, 40’s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2046514"/>
            <a:ext cx="5869214" cy="436222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829" y="1814286"/>
            <a:ext cx="5762171" cy="44793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89725" y="534589"/>
            <a:ext cx="14103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ACE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795172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flows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8573" y="2002421"/>
            <a:ext cx="14352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Match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if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905508" y="1027906"/>
            <a:ext cx="960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For loop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158" y="1817226"/>
            <a:ext cx="6689043" cy="359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27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0165" y="3703899"/>
            <a:ext cx="10515600" cy="462987"/>
          </a:xfrm>
        </p:spPr>
        <p:txBody>
          <a:bodyPr>
            <a:normAutofit fontScale="90000"/>
          </a:bodyPr>
          <a:lstStyle/>
          <a:p>
            <a:r>
              <a:rPr lang="en-US" dirty="0"/>
              <a:t>Syntax + Concepts particular to Rust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8859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3605"/>
            <a:ext cx="10515600" cy="4335378"/>
          </a:xfrm>
        </p:spPr>
      </p:pic>
    </p:spTree>
    <p:extLst>
      <p:ext uri="{BB962C8B-B14F-4D97-AF65-F5344CB8AC3E}">
        <p14:creationId xmlns:p14="http://schemas.microsoft.com/office/powerpoint/2010/main" val="968048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03" y="1419356"/>
            <a:ext cx="8477170" cy="263178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403" y="4391146"/>
            <a:ext cx="86360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20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375" y="2356644"/>
            <a:ext cx="7976725" cy="3289300"/>
          </a:xfrm>
        </p:spPr>
      </p:pic>
    </p:spTree>
    <p:extLst>
      <p:ext uri="{BB962C8B-B14F-4D97-AF65-F5344CB8AC3E}">
        <p14:creationId xmlns:p14="http://schemas.microsoft.com/office/powerpoint/2010/main" val="1258609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956594"/>
            <a:ext cx="10248900" cy="4089400"/>
          </a:xfrm>
        </p:spPr>
      </p:pic>
    </p:spTree>
    <p:extLst>
      <p:ext uri="{BB962C8B-B14F-4D97-AF65-F5344CB8AC3E}">
        <p14:creationId xmlns:p14="http://schemas.microsoft.com/office/powerpoint/2010/main" val="3211515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1085"/>
            <a:ext cx="6281034" cy="3004711"/>
          </a:xfrm>
        </p:spPr>
      </p:pic>
    </p:spTree>
    <p:extLst>
      <p:ext uri="{BB962C8B-B14F-4D97-AF65-F5344CB8AC3E}">
        <p14:creationId xmlns:p14="http://schemas.microsoft.com/office/powerpoint/2010/main" val="1263238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Slices Syntax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1140"/>
            <a:ext cx="10515600" cy="4220307"/>
          </a:xfrm>
        </p:spPr>
      </p:pic>
    </p:spTree>
    <p:extLst>
      <p:ext uri="{BB962C8B-B14F-4D97-AF65-F5344CB8AC3E}">
        <p14:creationId xmlns:p14="http://schemas.microsoft.com/office/powerpoint/2010/main" val="1218891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Slices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59" y="2326512"/>
            <a:ext cx="10786641" cy="2973430"/>
          </a:xfrm>
        </p:spPr>
      </p:pic>
    </p:spTree>
    <p:extLst>
      <p:ext uri="{BB962C8B-B14F-4D97-AF65-F5344CB8AC3E}">
        <p14:creationId xmlns:p14="http://schemas.microsoft.com/office/powerpoint/2010/main" val="19909382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Ownership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42506"/>
            <a:ext cx="10515600" cy="3917576"/>
          </a:xfrm>
        </p:spPr>
      </p:pic>
    </p:spTree>
    <p:extLst>
      <p:ext uri="{BB962C8B-B14F-4D97-AF65-F5344CB8AC3E}">
        <p14:creationId xmlns:p14="http://schemas.microsoft.com/office/powerpoint/2010/main" val="983610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Generations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948295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There are five generations </a:t>
            </a:r>
          </a:p>
          <a:p>
            <a:r>
              <a:rPr lang="en-US" b="1" dirty="0" smtClean="0"/>
              <a:t>First generation – 1946 </a:t>
            </a:r>
            <a:r>
              <a:rPr lang="mr-IN" b="1" dirty="0" smtClean="0"/>
              <a:t>–</a:t>
            </a:r>
            <a:r>
              <a:rPr lang="en-US" b="1" dirty="0" smtClean="0"/>
              <a:t> 1958 </a:t>
            </a:r>
            <a:r>
              <a:rPr lang="en-US" dirty="0" smtClean="0"/>
              <a:t>-- </a:t>
            </a:r>
            <a:r>
              <a:rPr lang="en-US" i="1" dirty="0" smtClean="0"/>
              <a:t>vacuum tubes for circuitry and magnetic drums for memory. -solve one problem at a time</a:t>
            </a:r>
          </a:p>
          <a:p>
            <a:r>
              <a:rPr lang="en-US" b="1" dirty="0" smtClean="0"/>
              <a:t>Second generation – 1959 - 1964 -- </a:t>
            </a:r>
            <a:r>
              <a:rPr lang="en-US" i="1" dirty="0" smtClean="0"/>
              <a:t>Transistors replaced vacuum tubes</a:t>
            </a:r>
            <a:endParaRPr lang="en-US" b="1" i="1" dirty="0" smtClean="0"/>
          </a:p>
          <a:p>
            <a:r>
              <a:rPr lang="en-US" b="1" dirty="0" smtClean="0"/>
              <a:t>Third generation – 1965 - 1970 </a:t>
            </a:r>
            <a:r>
              <a:rPr lang="en-US" dirty="0" smtClean="0"/>
              <a:t>-- </a:t>
            </a:r>
            <a:r>
              <a:rPr lang="en-US" i="1" dirty="0" smtClean="0"/>
              <a:t>integrated circuit - silicon chips</a:t>
            </a:r>
          </a:p>
          <a:p>
            <a:r>
              <a:rPr lang="en-US" b="1" dirty="0" smtClean="0"/>
              <a:t>Fourth generation – 1971 - today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i="1" dirty="0" smtClean="0"/>
              <a:t>microprocessor many ICs</a:t>
            </a:r>
          </a:p>
          <a:p>
            <a:r>
              <a:rPr lang="en-US" b="1" dirty="0" smtClean="0"/>
              <a:t>Fifth generation – Today to future --</a:t>
            </a:r>
            <a:r>
              <a:rPr lang="en-US" dirty="0" smtClean="0"/>
              <a:t> </a:t>
            </a:r>
            <a:r>
              <a:rPr lang="en-US" i="1" dirty="0" smtClean="0"/>
              <a:t>Artificial Intelligence (AI)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255" y="0"/>
            <a:ext cx="2280745" cy="27541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576" y="0"/>
            <a:ext cx="2941748" cy="22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3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Transferring </a:t>
            </a:r>
            <a:r>
              <a:rPr lang="en-US" dirty="0" smtClean="0"/>
              <a:t>Ownership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34105"/>
            <a:ext cx="9051647" cy="4870180"/>
          </a:xfrm>
        </p:spPr>
      </p:pic>
    </p:spTree>
    <p:extLst>
      <p:ext uri="{BB962C8B-B14F-4D97-AF65-F5344CB8AC3E}">
        <p14:creationId xmlns:p14="http://schemas.microsoft.com/office/powerpoint/2010/main" val="2142395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85787"/>
            <a:ext cx="8750100" cy="5151038"/>
          </a:xfrm>
        </p:spPr>
      </p:pic>
    </p:spTree>
    <p:extLst>
      <p:ext uri="{BB962C8B-B14F-4D97-AF65-F5344CB8AC3E}">
        <p14:creationId xmlns:p14="http://schemas.microsoft.com/office/powerpoint/2010/main" val="10258042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Mutable </a:t>
            </a:r>
            <a:r>
              <a:rPr lang="en-US" dirty="0" smtClean="0"/>
              <a:t>References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4428"/>
            <a:ext cx="7641758" cy="4960879"/>
          </a:xfrm>
        </p:spPr>
      </p:pic>
    </p:spTree>
    <p:extLst>
      <p:ext uri="{BB962C8B-B14F-4D97-AF65-F5344CB8AC3E}">
        <p14:creationId xmlns:p14="http://schemas.microsoft.com/office/powerpoint/2010/main" val="11618899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409" y="1183400"/>
            <a:ext cx="6641994" cy="4854666"/>
          </a:xfrm>
        </p:spPr>
      </p:pic>
      <p:sp>
        <p:nvSpPr>
          <p:cNvPr id="5" name="TextBox 4"/>
          <p:cNvSpPr txBox="1"/>
          <p:nvPr/>
        </p:nvSpPr>
        <p:spPr>
          <a:xfrm>
            <a:off x="601884" y="2615878"/>
            <a:ext cx="160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crates.io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88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373" y="314304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800" dirty="0" smtClean="0"/>
              <a:t>End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311001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64" y="125413"/>
            <a:ext cx="6948488" cy="1325563"/>
          </a:xfrm>
        </p:spPr>
        <p:txBody>
          <a:bodyPr/>
          <a:lstStyle/>
          <a:p>
            <a:r>
              <a:rPr lang="en-US" dirty="0" smtClean="0"/>
              <a:t>Father </a:t>
            </a:r>
            <a:r>
              <a:rPr lang="en-US" smtClean="0"/>
              <a:t>of modern Computers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4" y="1228725"/>
            <a:ext cx="9301162" cy="5574547"/>
          </a:xfrm>
        </p:spPr>
      </p:pic>
    </p:spTree>
    <p:extLst>
      <p:ext uri="{BB962C8B-B14F-4D97-AF65-F5344CB8AC3E}">
        <p14:creationId xmlns:p14="http://schemas.microsoft.com/office/powerpoint/2010/main" val="86396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63203"/>
          </a:xfrm>
        </p:spPr>
        <p:txBody>
          <a:bodyPr/>
          <a:lstStyle/>
          <a:p>
            <a:r>
              <a:rPr lang="en-US" dirty="0" smtClean="0"/>
              <a:t>Instruction consist of </a:t>
            </a:r>
            <a:r>
              <a:rPr lang="en-US" dirty="0" smtClean="0">
                <a:solidFill>
                  <a:srgbClr val="FF0000"/>
                </a:solidFill>
              </a:rPr>
              <a:t>operation code (op code)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Operand</a:t>
            </a:r>
          </a:p>
          <a:p>
            <a:r>
              <a:rPr lang="en-US" dirty="0" smtClean="0"/>
              <a:t>All are </a:t>
            </a:r>
            <a:r>
              <a:rPr lang="en-US" dirty="0" smtClean="0">
                <a:solidFill>
                  <a:srgbClr val="FF0000"/>
                </a:solidFill>
              </a:rPr>
              <a:t>binary codes</a:t>
            </a:r>
          </a:p>
          <a:p>
            <a:r>
              <a:rPr lang="en-US" dirty="0" smtClean="0"/>
              <a:t>Machine code program consists of seq. of op code and operand are stored in computer memory e.g. 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95" y="3393018"/>
            <a:ext cx="4185275" cy="31894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783" y="3888828"/>
            <a:ext cx="5667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operand</a:t>
            </a:r>
            <a:r>
              <a:rPr lang="en-US" dirty="0" smtClean="0"/>
              <a:t> -part of a computer instruction that specifies 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Op code - </a:t>
            </a:r>
            <a:r>
              <a:rPr lang="en-US" dirty="0" smtClean="0"/>
              <a:t>part of a computer instruction that specifies </a:t>
            </a:r>
            <a:r>
              <a:rPr lang="en-US" dirty="0"/>
              <a:t>what operation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13490" y="4984367"/>
            <a:ext cx="2012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LD A, 01H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53187" y="5875017"/>
            <a:ext cx="1567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Opcode (load)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9277" y="6488668"/>
            <a:ext cx="940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Register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9475" y="6213091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(1)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420063" y="5667672"/>
            <a:ext cx="54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Hex</a:t>
            </a:r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1234408" y="5566760"/>
            <a:ext cx="314135" cy="3852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320413" y="5560222"/>
            <a:ext cx="66665" cy="876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977364" y="5566760"/>
            <a:ext cx="543108" cy="6714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1"/>
          </p:cNvCxnSpPr>
          <p:nvPr/>
        </p:nvCxnSpPr>
        <p:spPr>
          <a:xfrm flipH="1" flipV="1">
            <a:off x="3373180" y="5319989"/>
            <a:ext cx="1046883" cy="5323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5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code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6679"/>
            <a:ext cx="10515600" cy="346955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382" y="3977211"/>
            <a:ext cx="2781300" cy="24892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242103" y="4799013"/>
            <a:ext cx="1192193" cy="6729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opcode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40801" y="5435132"/>
            <a:ext cx="1192193" cy="672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operand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005104" y="6007260"/>
            <a:ext cx="111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MOV A, B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005104" y="5402280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  --  Mnemonics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6982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Level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1183793"/>
          </a:xfrm>
        </p:spPr>
        <p:txBody>
          <a:bodyPr>
            <a:normAutofit/>
          </a:bodyPr>
          <a:lstStyle/>
          <a:p>
            <a:r>
              <a:rPr lang="en-US" dirty="0" smtClean="0"/>
              <a:t>Program - Set of instructions</a:t>
            </a:r>
          </a:p>
          <a:p>
            <a:r>
              <a:rPr lang="en-US" dirty="0" smtClean="0"/>
              <a:t>Programming - The art of creating programs</a:t>
            </a:r>
            <a:endParaRPr lang="en-US" dirty="0"/>
          </a:p>
        </p:txBody>
      </p:sp>
      <p:sp>
        <p:nvSpPr>
          <p:cNvPr id="4" name="Snip Single Corner Rectangle 3"/>
          <p:cNvSpPr/>
          <p:nvPr/>
        </p:nvSpPr>
        <p:spPr>
          <a:xfrm>
            <a:off x="1088020" y="3252486"/>
            <a:ext cx="1331089" cy="1551008"/>
          </a:xfrm>
          <a:prstGeom prst="snip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01010100011010101000111101111010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83" y="3217119"/>
            <a:ext cx="2027655" cy="15863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511706" y="3865944"/>
            <a:ext cx="1192193" cy="231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560" y="2816024"/>
            <a:ext cx="4504390" cy="36542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73610" y="1934285"/>
            <a:ext cx="3229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HLL </a:t>
            </a:r>
            <a:r>
              <a:rPr lang="mr-IN" dirty="0" smtClean="0"/>
              <a:t>–</a:t>
            </a:r>
            <a:r>
              <a:rPr lang="en-US" dirty="0" smtClean="0"/>
              <a:t> uses mathematical symbols  and </a:t>
            </a:r>
            <a:r>
              <a:rPr lang="en-US" dirty="0" err="1" smtClean="0"/>
              <a:t>english</a:t>
            </a:r>
            <a:r>
              <a:rPr lang="en-US" dirty="0" smtClean="0"/>
              <a:t> like syntax, easy to learn, read.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000527" y="3414532"/>
            <a:ext cx="20950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Compiler,</a:t>
            </a:r>
          </a:p>
          <a:p>
            <a:r>
              <a:rPr lang="en-US" sz="2400" dirty="0" smtClean="0"/>
              <a:t>Interpreters and assemblers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7468" y="5798916"/>
            <a:ext cx="201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 level language 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3" idx="3"/>
          </p:cNvCxnSpPr>
          <p:nvPr/>
        </p:nvCxnSpPr>
        <p:spPr>
          <a:xfrm flipV="1">
            <a:off x="3172058" y="4710896"/>
            <a:ext cx="2742605" cy="1272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3172058" y="5243332"/>
            <a:ext cx="2615284" cy="740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3027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925</Words>
  <Application>Microsoft Macintosh PowerPoint</Application>
  <PresentationFormat>Widescreen</PresentationFormat>
  <Paragraphs>218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Calibri</vt:lpstr>
      <vt:lpstr>Calibri Light</vt:lpstr>
      <vt:lpstr>Mangal</vt:lpstr>
      <vt:lpstr>Arial</vt:lpstr>
      <vt:lpstr>Office Theme</vt:lpstr>
      <vt:lpstr>Introduction to Rust Programming language</vt:lpstr>
      <vt:lpstr>History of computers</vt:lpstr>
      <vt:lpstr>History of computers</vt:lpstr>
      <vt:lpstr>First Programmers early 1930’s, 40’s</vt:lpstr>
      <vt:lpstr>Computer Generations</vt:lpstr>
      <vt:lpstr>Father of modern Computers</vt:lpstr>
      <vt:lpstr>Machine code</vt:lpstr>
      <vt:lpstr>Machine code</vt:lpstr>
      <vt:lpstr>High Level programming Languages</vt:lpstr>
      <vt:lpstr>High Level programming languages</vt:lpstr>
      <vt:lpstr>High Level programming languages</vt:lpstr>
      <vt:lpstr>High Level programming languages</vt:lpstr>
      <vt:lpstr>What is Rust?</vt:lpstr>
      <vt:lpstr>What Rust has to offer</vt:lpstr>
      <vt:lpstr>What Rust has built? / who is using Rust? </vt:lpstr>
      <vt:lpstr>Table of content</vt:lpstr>
      <vt:lpstr>What is Cargo? </vt:lpstr>
      <vt:lpstr>Setting up a Project </vt:lpstr>
      <vt:lpstr>Files created </vt:lpstr>
      <vt:lpstr>Cargo.toml </vt:lpstr>
      <vt:lpstr>src/main.rs </vt:lpstr>
      <vt:lpstr>Run it! </vt:lpstr>
      <vt:lpstr>Syntax + Concepts mostly the same as other languages </vt:lpstr>
      <vt:lpstr>Comments</vt:lpstr>
      <vt:lpstr>PowerPoint Presentation</vt:lpstr>
      <vt:lpstr>Variables </vt:lpstr>
      <vt:lpstr>Mutability </vt:lpstr>
      <vt:lpstr>Type inference </vt:lpstr>
      <vt:lpstr>Functions </vt:lpstr>
      <vt:lpstr>Conditionals  if</vt:lpstr>
      <vt:lpstr>Conditionals   match</vt:lpstr>
      <vt:lpstr>Arrays </vt:lpstr>
      <vt:lpstr>Quick but Useful Tangent #1: println! formatting </vt:lpstr>
      <vt:lpstr>Quick but Useful Tangent #2: panic! </vt:lpstr>
      <vt:lpstr>Vectors </vt:lpstr>
      <vt:lpstr>Looping (and ranges) </vt:lpstr>
      <vt:lpstr>Iterators </vt:lpstr>
      <vt:lpstr>Enums </vt:lpstr>
      <vt:lpstr>Control Flows</vt:lpstr>
      <vt:lpstr>Control flows</vt:lpstr>
      <vt:lpstr>Syntax + Concepts particular to Rust  </vt:lpstr>
      <vt:lpstr>Result</vt:lpstr>
      <vt:lpstr>Result</vt:lpstr>
      <vt:lpstr>Result</vt:lpstr>
      <vt:lpstr>Option </vt:lpstr>
      <vt:lpstr>Slices </vt:lpstr>
      <vt:lpstr>Slices Syntax </vt:lpstr>
      <vt:lpstr>String Slices</vt:lpstr>
      <vt:lpstr>Ownership </vt:lpstr>
      <vt:lpstr>Transferring Ownership</vt:lpstr>
      <vt:lpstr>References</vt:lpstr>
      <vt:lpstr>Mutable References</vt:lpstr>
      <vt:lpstr>Crates</vt:lpstr>
      <vt:lpstr>End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Kenneth Marete</dc:creator>
  <cp:lastModifiedBy>Kenneth Marete</cp:lastModifiedBy>
  <cp:revision>98</cp:revision>
  <dcterms:created xsi:type="dcterms:W3CDTF">2018-08-24T09:19:43Z</dcterms:created>
  <dcterms:modified xsi:type="dcterms:W3CDTF">2018-08-25T04:44:21Z</dcterms:modified>
</cp:coreProperties>
</file>